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6478A9-04C0-4260-B16C-B6D01EA5B4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C26BE8-839A-455F-8A85-35E6D61053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ouse-massage.ru/legki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ouse-massage.ru/dihatelnaya_sistem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653136"/>
            <a:ext cx="4248472" cy="14401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Профессор кафедры медицинской реабилитации ФГАОУ ВО Первый МГМУ </a:t>
            </a:r>
            <a:r>
              <a:rPr lang="ru-RU" dirty="0" err="1"/>
              <a:t>им.И.М</a:t>
            </a:r>
            <a:r>
              <a:rPr lang="ru-RU" dirty="0"/>
              <a:t>. Сеченова </a:t>
            </a:r>
            <a:r>
              <a:rPr lang="ru-RU" dirty="0" err="1"/>
              <a:t>О.В.Гончарова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91000"/>
            <a:ext cx="59046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Некоторые методы лечебной физкультуры (ЛФК) при бронхиальной астме у детей</a:t>
            </a:r>
          </a:p>
        </p:txBody>
      </p:sp>
    </p:spTree>
    <p:extLst>
      <p:ext uri="{BB962C8B-B14F-4D97-AF65-F5344CB8AC3E}">
        <p14:creationId xmlns:p14="http://schemas.microsoft.com/office/powerpoint/2010/main" val="35219961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848" y="134079"/>
            <a:ext cx="7125113" cy="924475"/>
          </a:xfrm>
        </p:spPr>
        <p:txBody>
          <a:bodyPr/>
          <a:lstStyle/>
          <a:p>
            <a:pPr algn="ctr"/>
            <a:r>
              <a:rPr lang="ru-RU" sz="2800" b="1" dirty="0"/>
              <a:t>Комплекс упражнений (подготовительный режим)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256584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sz="2100" dirty="0">
                <a:solidFill>
                  <a:srgbClr val="272727"/>
                </a:solidFill>
                <a:latin typeface="Arial"/>
              </a:rPr>
              <a:t>Проводится сидя на стуле.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Диафрагмальное дыхание.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Вдох: руки в стороны. Выдох: подтянуть колени к животу с помощью рук.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Вдох: отвести в сторону правую руку и ногу. Выдох: исходное положение. Повторить слева.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Вдох: поднять плечи, голову повернуть в сторону. Выдох: исходное положение.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Вдох: прогнуться, соединив лопатки. Выдох: подтянуть колени к животу.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Вдох: поднять руки. Выдох: опустить руки, произнося звук «ш».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Вдох: руки на коленях. Выдох: произносить звук «ж».</a:t>
            </a:r>
          </a:p>
          <a:p>
            <a:pPr algn="just" fontAlgn="base">
              <a:buFont typeface="+mj-lt"/>
              <a:buAutoNum type="arabicPeriod"/>
            </a:pPr>
            <a:r>
              <a:rPr lang="ru-RU" sz="2100" dirty="0">
                <a:solidFill>
                  <a:srgbClr val="323232"/>
                </a:solidFill>
                <a:latin typeface="Arial"/>
              </a:rPr>
              <a:t>Руки поднять перед грудью, пальцы соединить «в замок». Вдох: поднять руки. Выдох: опустить руки, произнося звук «</a:t>
            </a:r>
            <a:r>
              <a:rPr lang="ru-RU" sz="2100" dirty="0" err="1">
                <a:solidFill>
                  <a:srgbClr val="323232"/>
                </a:solidFill>
                <a:latin typeface="Arial"/>
              </a:rPr>
              <a:t>пфф</a:t>
            </a:r>
            <a:r>
              <a:rPr lang="ru-RU" sz="2100" dirty="0">
                <a:solidFill>
                  <a:srgbClr val="323232"/>
                </a:solidFill>
                <a:latin typeface="Arial"/>
              </a:rPr>
              <a:t>».</a:t>
            </a:r>
          </a:p>
          <a:p>
            <a:pPr algn="just" fontAlgn="base"/>
            <a:r>
              <a:rPr lang="ru-RU" sz="2100" dirty="0">
                <a:solidFill>
                  <a:srgbClr val="272727"/>
                </a:solidFill>
                <a:latin typeface="Arial"/>
              </a:rPr>
              <a:t>Соотношение фаз дыхания регулируется с помощью счета: 1,2 – вдох, 3, 4, 5, 6 – выдох, 7, 8 – пауза. Продолжительность выдоха должна составлять до 30 – 40 секунд.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7667011" cy="41044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i="1" dirty="0"/>
              <a:t>Исходное положение – сидя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Диафрагмальное дыхание.</a:t>
            </a:r>
          </a:p>
          <a:p>
            <a:r>
              <a:rPr lang="ru-RU" dirty="0"/>
              <a:t>Руки на коленях. Вдох: развести колени. Выдох: исходное положение.</a:t>
            </a:r>
          </a:p>
          <a:p>
            <a:r>
              <a:rPr lang="ru-RU" dirty="0"/>
              <a:t>Руки на поясе. Вдох: повороты туловища в сторону. Выдох: исходное положение.</a:t>
            </a:r>
          </a:p>
          <a:p>
            <a:r>
              <a:rPr lang="ru-RU" dirty="0"/>
              <a:t>Вдох: поднять руки вверх. Выдох: опустить руки, произнося звук «ха».</a:t>
            </a:r>
          </a:p>
          <a:p>
            <a:r>
              <a:rPr lang="ru-RU" dirty="0"/>
              <a:t>Поза «кучер на козлах» (предплечья лежат на коленях, глаза закрыты, мышцы расслаблены).</a:t>
            </a:r>
          </a:p>
          <a:p>
            <a:r>
              <a:rPr lang="ru-RU" dirty="0"/>
              <a:t>Движения, имитирующие греблю на байдарке, с поворотами туловища в стороны (можно использовать гимнастическую палку).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5040560" cy="23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3390"/>
            <a:ext cx="7125113" cy="924475"/>
          </a:xfrm>
        </p:spPr>
        <p:txBody>
          <a:bodyPr/>
          <a:lstStyle/>
          <a:p>
            <a:pPr algn="ctr"/>
            <a:r>
              <a:rPr lang="ru-RU" sz="2600" b="1" dirty="0"/>
              <a:t>Звуковая гимнастика при бронхиальной астме</a:t>
            </a:r>
            <a:br>
              <a:rPr lang="ru-RU" sz="2600" b="1" dirty="0"/>
            </a:b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3" y="1279075"/>
            <a:ext cx="5472608" cy="4853137"/>
          </a:xfrm>
        </p:spPr>
        <p:txBody>
          <a:bodyPr>
            <a:noAutofit/>
          </a:bodyPr>
          <a:lstStyle/>
          <a:p>
            <a:endParaRPr lang="ru-RU" sz="1600" dirty="0"/>
          </a:p>
          <a:p>
            <a:r>
              <a:rPr lang="ru-RU" sz="1600" dirty="0"/>
              <a:t>После вдоха через нос на выдохе следует произносить различные гласные и согласные звуки.</a:t>
            </a:r>
          </a:p>
          <a:p>
            <a:endParaRPr lang="ru-RU" sz="1600" dirty="0"/>
          </a:p>
          <a:p>
            <a:r>
              <a:rPr lang="ru-RU" sz="1600" dirty="0"/>
              <a:t>В подготовительном периоде начинают с произнесения звуков у, и, е, о. В тренировочном периоде начинают использовать звуки з, р, с, а в дальнейшем – ж, ш, щ.</a:t>
            </a:r>
          </a:p>
          <a:p>
            <a:endParaRPr lang="ru-RU" sz="1600" dirty="0"/>
          </a:p>
          <a:p>
            <a:r>
              <a:rPr lang="ru-RU" sz="1600" dirty="0"/>
              <a:t>Звуки на выдохе нужно произносить в течение 5 секунд с постепенным удлинением в процессе тренировок до 30 секунд</a:t>
            </a:r>
          </a:p>
          <a:p>
            <a:endParaRPr lang="ru-RU" sz="1600" dirty="0"/>
          </a:p>
          <a:p>
            <a:r>
              <a:rPr lang="ru-RU" sz="1600" dirty="0"/>
              <a:t>На выдохе можно проговаривать слоги с использованием звуков б, д, х, р (бах, бат, </a:t>
            </a:r>
            <a:r>
              <a:rPr lang="ru-RU" sz="1600" dirty="0" err="1"/>
              <a:t>брохх</a:t>
            </a:r>
            <a:r>
              <a:rPr lang="ru-RU" sz="1600" dirty="0"/>
              <a:t>, </a:t>
            </a:r>
            <a:r>
              <a:rPr lang="ru-RU" sz="1600" dirty="0" err="1"/>
              <a:t>дррухх</a:t>
            </a:r>
            <a:r>
              <a:rPr lang="ru-RU" sz="1600" dirty="0"/>
              <a:t> и т. п.). Звуковые упражнения повторяются в течение 2 – 3 минут  до 5 – 6 раз в день. Между упражнениями следует делать паузу 30 секунд.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" y="1412776"/>
            <a:ext cx="3481929" cy="250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125113" cy="924475"/>
          </a:xfrm>
        </p:spPr>
        <p:txBody>
          <a:bodyPr/>
          <a:lstStyle/>
          <a:p>
            <a:pPr algn="ctr"/>
            <a:r>
              <a:rPr lang="ru-RU" b="1" dirty="0"/>
              <a:t>Самомассаж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944724"/>
            <a:ext cx="4536505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Самомассаж и лечебная физкультура улучшают </a:t>
            </a:r>
            <a:r>
              <a:rPr lang="ru-RU" dirty="0" err="1"/>
              <a:t>крово</a:t>
            </a:r>
            <a:r>
              <a:rPr lang="ru-RU" dirty="0"/>
              <a:t>- и </a:t>
            </a:r>
            <a:r>
              <a:rPr lang="ru-RU" dirty="0" err="1"/>
              <a:t>лимфообращение</a:t>
            </a:r>
            <a:r>
              <a:rPr lang="ru-RU" dirty="0"/>
              <a:t>, легочную вентиляцию, проходимость бронхов, увеличивают подвижность грудной клетки, тонус дыхательных мышц, облегчают отхождение мокроты, способствуют рассасыванию остаточных явлений воспалительного процесса, повышают работоспособность больных.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375997" cy="27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7992888" cy="6264696"/>
          </a:xfrm>
        </p:spPr>
        <p:txBody>
          <a:bodyPr>
            <a:noAutofit/>
          </a:bodyPr>
          <a:lstStyle/>
          <a:p>
            <a:r>
              <a:rPr lang="ru-RU" sz="2200" dirty="0"/>
              <a:t>Самомассаж начинают в положении «сидя» с поглаживания (в чередовании с растиранием) ладонной или тыльной поверхностью кисти, кулаком </a:t>
            </a:r>
            <a:r>
              <a:rPr lang="ru-RU" sz="2200" dirty="0" err="1"/>
              <a:t>надплечий</a:t>
            </a:r>
            <a:r>
              <a:rPr lang="ru-RU" sz="2200" dirty="0"/>
              <a:t>, спины, шеи, плечевого пояса и передней поверхности грудной клетки. </a:t>
            </a:r>
          </a:p>
          <a:p>
            <a:r>
              <a:rPr lang="ru-RU" sz="2200" dirty="0"/>
              <a:t>При самомассаже спины и плечевого пояса движения делают в направлении от позвоночника к грудине, а при самомассаже передней поверхности грудной клетки и подключичной области — от грудины к плечевым суставам и подмышечным впадинам. </a:t>
            </a:r>
          </a:p>
          <a:p>
            <a:r>
              <a:rPr lang="ru-RU" sz="2200" dirty="0"/>
              <a:t>Для массажа спины, межлопаточного пространства можно использовать жесткое махровое полотенце.</a:t>
            </a:r>
          </a:p>
        </p:txBody>
      </p:sp>
    </p:spTree>
    <p:extLst>
      <p:ext uri="{BB962C8B-B14F-4D97-AF65-F5344CB8AC3E}">
        <p14:creationId xmlns:p14="http://schemas.microsoft.com/office/powerpoint/2010/main" val="1435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" y="332656"/>
            <a:ext cx="940816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Общая характеристика заболевания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12776"/>
            <a:ext cx="396044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Астма – это хроническое воспалительное заболевание дыхательных путей. При наличии наследственной  предрасположенности это воспаление вызывает повторяющиеся приступы кашля, хрипов, возникает чувство сдавления в груди, дыхание затруднено.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40" y="2006922"/>
            <a:ext cx="4317249" cy="284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8790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5113" cy="924475"/>
          </a:xfrm>
        </p:spPr>
        <p:txBody>
          <a:bodyPr/>
          <a:lstStyle/>
          <a:p>
            <a:r>
              <a:rPr lang="ru-RU" b="1" dirty="0"/>
              <a:t>Клиническая картина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908720"/>
            <a:ext cx="4536504" cy="5832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Приступы удушья чаще развиваются ночью или в предутренние часы. Возникающие в дневное время приступы обусловлены контактом с различными аллергенами и раздражителями.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Приступ удушья начинается с мучительного кашля с трудно отходящей мокротой, появляются экспираторная одышка с участием в дыхании вспомогательной мускулатуры, дистанционные хрипы.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легких с обеих сторон выслушиваются разнообразные сухие и разнокалиберные влажные хрипы, преимущественно на выдохе. Возникает тахикардия, повышается артериальное давление.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931167" cy="299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5700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824536" cy="1512168"/>
          </a:xfrm>
        </p:spPr>
        <p:txBody>
          <a:bodyPr/>
          <a:lstStyle/>
          <a:p>
            <a:r>
              <a:rPr lang="ru-RU" sz="2400" b="1" dirty="0"/>
              <a:t>Особенности течения бронхиальной астмы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00" y="1132943"/>
            <a:ext cx="8172400" cy="5203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Астма – заболевание легких, при котором больной дышит, подобно человеку, выполняющему тяжелую работу, т. е. слишком часто. </a:t>
            </a:r>
          </a:p>
          <a:p>
            <a:pPr marL="0" indent="0">
              <a:buNone/>
            </a:pPr>
            <a:r>
              <a:rPr lang="ru-RU" dirty="0"/>
              <a:t>Это заболевание принадлежит к тяжелым и, если оно развивается у пожилых людей, приводит к смерти. </a:t>
            </a:r>
          </a:p>
          <a:p>
            <a:pPr marL="0" indent="0">
              <a:buNone/>
            </a:pPr>
            <a:r>
              <a:rPr lang="ru-RU" dirty="0"/>
              <a:t>Заболевание носит характер периодических приступов. Причина его может быть как в сосудах легкого, так и в самой легочной ткани или легочной трубке. </a:t>
            </a:r>
          </a:p>
          <a:p>
            <a:pPr marL="0" indent="0">
              <a:buNone/>
            </a:pPr>
            <a:r>
              <a:rPr lang="ru-RU" dirty="0"/>
              <a:t>В некоторых случаях астма может развиться при слишком маленькой грудной клетке, которая не вмещает нужного количества воздуха. </a:t>
            </a:r>
          </a:p>
          <a:p>
            <a:pPr marL="0" indent="0">
              <a:buNone/>
            </a:pPr>
            <a:r>
              <a:rPr lang="ru-RU" dirty="0"/>
              <a:t>Часто астма осложняется воспалением легких.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3D8C2-D9BC-405E-8DF2-B9ECC1D3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332270"/>
            <a:ext cx="27637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125113" cy="924475"/>
          </a:xfrm>
        </p:spPr>
        <p:txBody>
          <a:bodyPr/>
          <a:lstStyle/>
          <a:p>
            <a:r>
              <a:rPr lang="ru-RU" sz="2400" b="1" dirty="0"/>
              <a:t>Упражнения лечебной физкультуры (ЛФК) при бронхиальной астме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73156"/>
            <a:ext cx="6336704" cy="521519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ребенка, болеющего бронхиальной астмой, имеются некоторые ограничения жизнедеятельности. Часто в этот список родители сами «заносят» физические упражнения, полагая, что они только усугубят течение болезни. </a:t>
            </a:r>
          </a:p>
          <a:p>
            <a:pPr marL="0" indent="0">
              <a:buNone/>
            </a:pPr>
            <a:r>
              <a:rPr lang="ru-RU" dirty="0"/>
              <a:t>На самом же деле, лечебная физкультура наряду с массажем, дыхательной гимнастикой, ароматерапией и элементами народной медицины, относится к действенным и эффективным лечебным и общеоздоровительным средствам </a:t>
            </a:r>
            <a:r>
              <a:rPr lang="ru-RU" dirty="0" err="1"/>
              <a:t>натуротерапии</a:t>
            </a:r>
            <a:r>
              <a:rPr lang="ru-RU" dirty="0"/>
              <a:t>, и при разумном её использовании можно не только предупредить появление заболевания, но и вылечить его.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5321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ru-RU" dirty="0"/>
              <a:t>Эффективность ЛФК при бронхиальной астме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7" cy="525658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2060"/>
                </a:solidFill>
                <a:latin typeface="Virginie"/>
              </a:rPr>
              <a:t>Любые физические нагрузки связаны с изменением темпа и характера дыхания, а именно нормализация процесса дыхания играет важную роль в выздоровлении больного </a:t>
            </a:r>
            <a:r>
              <a:rPr lang="ru-RU" b="1" dirty="0">
                <a:solidFill>
                  <a:srgbClr val="002060"/>
                </a:solidFill>
                <a:latin typeface="Virginie"/>
              </a:rPr>
              <a:t>бронхиальной астмой</a:t>
            </a:r>
            <a:r>
              <a:rPr lang="ru-RU" dirty="0">
                <a:solidFill>
                  <a:srgbClr val="002060"/>
                </a:solidFill>
                <a:latin typeface="Virginie"/>
              </a:rPr>
              <a:t>.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002060"/>
                </a:solidFill>
                <a:latin typeface="Virginie"/>
              </a:rPr>
              <a:t> Эффективность ЛФК в данном случае заключается в: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Virginie"/>
              </a:rPr>
              <a:t>улучшении вентиляции </a:t>
            </a:r>
            <a:r>
              <a:rPr lang="ru-RU" u="sng" dirty="0">
                <a:solidFill>
                  <a:schemeClr val="bg1"/>
                </a:solidFill>
                <a:latin typeface="inherit"/>
                <a:hlinkClick r:id="rId2"/>
              </a:rPr>
              <a:t>легких</a:t>
            </a:r>
            <a:r>
              <a:rPr lang="ru-RU" dirty="0">
                <a:solidFill>
                  <a:schemeClr val="bg1"/>
                </a:solidFill>
                <a:latin typeface="Virginie"/>
              </a:rPr>
              <a:t>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Virginie"/>
              </a:rPr>
              <a:t>восстановлении баланса процессов возбуждения и торможения центральной нервной системы;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Virginie"/>
              </a:rPr>
              <a:t>уменьшении спазма бронхов;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Virginie"/>
              </a:rPr>
              <a:t>профилактики развития эмфиземы легких;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Virginie"/>
              </a:rPr>
              <a:t>активизации трофических процессов в тканях;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Virginie"/>
              </a:rPr>
              <a:t>обучении больного управлять своим дыханием во время приступа астмы.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irginie"/>
              </a:rPr>
              <a:t>С</a:t>
            </a:r>
            <a:r>
              <a:rPr lang="ru-RU" dirty="0">
                <a:solidFill>
                  <a:srgbClr val="002060"/>
                </a:solidFill>
                <a:latin typeface="Virginie"/>
              </a:rPr>
              <a:t> этими важными задачами не всегда может справиться медикаментозное лечение бронхиальной астмы, а также «постельный режим».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666666"/>
                </a:solidFill>
                <a:latin typeface="Virginie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Virginie"/>
              </a:rPr>
              <a:t>Поэтому </a:t>
            </a:r>
            <a:r>
              <a:rPr lang="ru-RU" sz="1900" i="1" dirty="0">
                <a:solidFill>
                  <a:srgbClr val="FF0000"/>
                </a:solidFill>
                <a:latin typeface="inherit"/>
              </a:rPr>
              <a:t>когда острый период заболевания идет на спад, полезными будут занятия лечебной физкультурой!</a:t>
            </a:r>
            <a:endParaRPr lang="ru-RU" sz="1900" dirty="0">
              <a:solidFill>
                <a:srgbClr val="FF0000"/>
              </a:solidFill>
              <a:latin typeface="Virgini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9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88832" cy="924475"/>
          </a:xfrm>
        </p:spPr>
        <p:txBody>
          <a:bodyPr/>
          <a:lstStyle/>
          <a:p>
            <a:r>
              <a:rPr lang="ru-RU" sz="2800" b="1" dirty="0"/>
              <a:t>Методика лечебной физкультуры при бронхиальной астме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064896" cy="532859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>
                <a:solidFill>
                  <a:srgbClr val="002060"/>
                </a:solidFill>
                <a:latin typeface="Virginie"/>
              </a:rPr>
              <a:t>Комплекс ЛФК при бронхиальной астме включает две важные составляющие:</a:t>
            </a:r>
          </a:p>
          <a:p>
            <a:pPr fontAlgn="base">
              <a:buFont typeface="Arial"/>
              <a:buChar char="•"/>
            </a:pPr>
            <a:r>
              <a:rPr lang="ru-RU" sz="2000" i="1" dirty="0">
                <a:solidFill>
                  <a:srgbClr val="002060"/>
                </a:solidFill>
                <a:latin typeface="inherit"/>
              </a:rPr>
              <a:t>дыхательная гимнастика</a:t>
            </a:r>
            <a:r>
              <a:rPr lang="ru-RU" sz="2000" dirty="0">
                <a:solidFill>
                  <a:srgbClr val="002060"/>
                </a:solidFill>
                <a:latin typeface="Virginie"/>
              </a:rPr>
              <a:t>, направленная на нормализацию дыхания, его восстановление и правильный ритм;</a:t>
            </a:r>
          </a:p>
          <a:p>
            <a:pPr fontAlgn="base">
              <a:buFont typeface="Arial"/>
              <a:buChar char="•"/>
            </a:pPr>
            <a:r>
              <a:rPr lang="ru-RU" sz="2000" i="1" dirty="0">
                <a:solidFill>
                  <a:srgbClr val="002060"/>
                </a:solidFill>
                <a:latin typeface="inherit"/>
              </a:rPr>
              <a:t>физические упражнения</a:t>
            </a:r>
            <a:r>
              <a:rPr lang="ru-RU" sz="2000" dirty="0">
                <a:solidFill>
                  <a:srgbClr val="002060"/>
                </a:solidFill>
                <a:latin typeface="Virginie"/>
              </a:rPr>
              <a:t>, необходимые для «разогрева» организма и более эффективного проникновения воздуха в легкие за счет смены позиций тела.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rgbClr val="002060"/>
                </a:solidFill>
                <a:latin typeface="Virginie"/>
              </a:rPr>
              <a:t>Для того чтобы лечебная физкультура дала максимальный эффект и не навредила больному, необходимо составить комплекс специальных </a:t>
            </a:r>
            <a:r>
              <a:rPr lang="ru-RU" sz="2000" b="1" dirty="0">
                <a:solidFill>
                  <a:srgbClr val="002060"/>
                </a:solidFill>
                <a:latin typeface="Virginie"/>
              </a:rPr>
              <a:t>физических упражнений</a:t>
            </a:r>
            <a:r>
              <a:rPr lang="ru-RU" sz="2000" dirty="0">
                <a:solidFill>
                  <a:srgbClr val="002060"/>
                </a:solidFill>
                <a:latin typeface="Virginie"/>
              </a:rPr>
              <a:t>, который будет целенаправленно воздействовать именно на органы </a:t>
            </a:r>
            <a:r>
              <a:rPr lang="ru-RU" sz="2000" u="sng" dirty="0">
                <a:solidFill>
                  <a:srgbClr val="002060"/>
                </a:solidFill>
                <a:latin typeface="inherit"/>
                <a:hlinkClick r:id="rId2"/>
              </a:rPr>
              <a:t>дыхательной системы</a:t>
            </a:r>
            <a:r>
              <a:rPr lang="ru-RU" sz="2000" dirty="0">
                <a:solidFill>
                  <a:srgbClr val="002060"/>
                </a:solidFill>
                <a:latin typeface="Virginie"/>
              </a:rPr>
              <a:t> и в котором будут учитываться индивидуальные показания пациента: возраст, тяжесть протекания заболевания, частота приступов и т.п. </a:t>
            </a:r>
          </a:p>
          <a:p>
            <a:pPr marL="0" indent="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Virginie"/>
              </a:rPr>
              <a:t>Комплекс упражнений</a:t>
            </a:r>
            <a:r>
              <a:rPr lang="ru-RU" sz="2000" dirty="0">
                <a:solidFill>
                  <a:srgbClr val="002060"/>
                </a:solidFill>
                <a:latin typeface="Virginie"/>
              </a:rPr>
              <a:t> желательно согласовывать с лечащим врачом.</a:t>
            </a:r>
            <a:endParaRPr lang="ru-RU" sz="2000" b="0" i="0" dirty="0">
              <a:solidFill>
                <a:srgbClr val="002060"/>
              </a:solidFill>
              <a:effectLst/>
              <a:latin typeface="Virginie"/>
            </a:endParaRPr>
          </a:p>
        </p:txBody>
      </p:sp>
    </p:spTree>
    <p:extLst>
      <p:ext uri="{BB962C8B-B14F-4D97-AF65-F5344CB8AC3E}">
        <p14:creationId xmlns:p14="http://schemas.microsoft.com/office/powerpoint/2010/main" val="33468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76" y="163187"/>
            <a:ext cx="8639120" cy="924475"/>
          </a:xfrm>
        </p:spPr>
        <p:txBody>
          <a:bodyPr/>
          <a:lstStyle/>
          <a:p>
            <a:pPr algn="ctr"/>
            <a:r>
              <a:rPr lang="ru-RU" sz="2600" b="1" dirty="0"/>
              <a:t>Рекомендации родителям по комплексу упражнений ЛФК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57132"/>
            <a:ext cx="4316801" cy="5503226"/>
          </a:xfrm>
        </p:spPr>
        <p:txBody>
          <a:bodyPr>
            <a:normAutofit/>
          </a:bodyPr>
          <a:lstStyle/>
          <a:p>
            <a:r>
              <a:rPr lang="ru-RU" sz="2200" dirty="0"/>
              <a:t>Среднее время на выполнение каждого упражнения – 1-2 минуты. То есть должно получиться примерно по 5-6 повторений в спокойном темпе. </a:t>
            </a:r>
            <a:r>
              <a:rPr lang="ru-RU" sz="2200" i="1" dirty="0"/>
              <a:t>Начинайте с минимальных нагрузок, постепенно их увеличивая</a:t>
            </a:r>
            <a:r>
              <a:rPr lang="ru-RU" sz="2200" dirty="0"/>
              <a:t>. При ухудшении самочувствия ребенка сделайте перерыв в занятиях, или корректируйте комплекс упражнений.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2631"/>
            <a:ext cx="4176464" cy="576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5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439" y="44625"/>
            <a:ext cx="7125113" cy="924475"/>
          </a:xfrm>
        </p:spPr>
        <p:txBody>
          <a:bodyPr/>
          <a:lstStyle/>
          <a:p>
            <a:pPr algn="ctr"/>
            <a:r>
              <a:rPr lang="ru-RU" sz="2000" b="1" dirty="0"/>
              <a:t>Режимы лечебной физкультуры при бронхиальной астме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7260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1900" dirty="0">
                <a:solidFill>
                  <a:srgbClr val="002060"/>
                </a:solidFill>
              </a:rPr>
              <a:t>В комплекс лечебной физической культуры при бронхиальной астме входят общеукрепляющие упражнения, дыхательная, звуковая гимнастика.</a:t>
            </a:r>
          </a:p>
          <a:p>
            <a:pPr fontAlgn="base"/>
            <a:r>
              <a:rPr lang="ru-RU" sz="1900" dirty="0">
                <a:solidFill>
                  <a:srgbClr val="002060"/>
                </a:solidFill>
              </a:rPr>
              <a:t>Вначале ребенок должен освоить так называемое диафрагмальное дыхание. При этом на вдохе диафрагма поднимается, передняя брюшная стенка выпячивается. На выдохе диафрагма опускается, брюшная стенка втягивается. Нужно научиться делать глубокий вдох и длинный выдох.</a:t>
            </a:r>
          </a:p>
          <a:p>
            <a:pPr fontAlgn="base"/>
            <a:r>
              <a:rPr lang="ru-RU" sz="1900" dirty="0">
                <a:solidFill>
                  <a:srgbClr val="002060"/>
                </a:solidFill>
              </a:rPr>
              <a:t>При проведении звуковой гимнастики ребенок на выдохе произносит различные звуки, что вызывает вибрацию голосового аппарата, передающуюся на нижние дыхательные пути. В результате происходит их расслабление, снимается спазм, улучшается очищение от мокроты.</a:t>
            </a:r>
          </a:p>
          <a:p>
            <a:pPr fontAlgn="base"/>
            <a:r>
              <a:rPr lang="ru-RU" sz="1900" dirty="0">
                <a:solidFill>
                  <a:srgbClr val="002060"/>
                </a:solidFill>
              </a:rPr>
              <a:t>Продолжительность одного занятия составляет 10 – 30 минут. Проводят от 1 до 3 занятий в день.</a:t>
            </a:r>
          </a:p>
          <a:p>
            <a:pPr fontAlgn="base"/>
            <a:r>
              <a:rPr lang="ru-RU" sz="1900" dirty="0">
                <a:solidFill>
                  <a:srgbClr val="002060"/>
                </a:solidFill>
              </a:rPr>
              <a:t>Программа лечебной физической культуры при бронхиальной астме начинается с курса подготовительных занятий в течение 10 – 14 дней. Затем проводятся ежедневные тренировочные занятия, добавляются ходьба, бег, плавание, езда на велосипеде.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1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86</TotalTime>
  <Words>1110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Courier New</vt:lpstr>
      <vt:lpstr>inherit</vt:lpstr>
      <vt:lpstr>Trebuchet MS</vt:lpstr>
      <vt:lpstr>Verdana</vt:lpstr>
      <vt:lpstr>Virginie</vt:lpstr>
      <vt:lpstr>Wingdings 2</vt:lpstr>
      <vt:lpstr>Spring</vt:lpstr>
      <vt:lpstr>Презентация PowerPoint</vt:lpstr>
      <vt:lpstr>Общая характеристика заболевания </vt:lpstr>
      <vt:lpstr>Клиническая картина </vt:lpstr>
      <vt:lpstr>Особенности течения бронхиальной астмы</vt:lpstr>
      <vt:lpstr>Упражнения лечебной физкультуры (ЛФК) при бронхиальной астме</vt:lpstr>
      <vt:lpstr>Эффективность ЛФК при бронхиальной астме</vt:lpstr>
      <vt:lpstr>Методика лечебной физкультуры при бронхиальной астме</vt:lpstr>
      <vt:lpstr>Рекомендации родителям по комплексу упражнений ЛФК </vt:lpstr>
      <vt:lpstr>Режимы лечебной физкультуры при бронхиальной астме</vt:lpstr>
      <vt:lpstr>Комплекс упражнений (подготовительный режим)</vt:lpstr>
      <vt:lpstr>Презентация PowerPoint</vt:lpstr>
      <vt:lpstr>Звуковая гимнастика при бронхиальной астме </vt:lpstr>
      <vt:lpstr>Самомассаж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Asus</cp:lastModifiedBy>
  <cp:revision>9</cp:revision>
  <dcterms:created xsi:type="dcterms:W3CDTF">2015-09-25T18:48:59Z</dcterms:created>
  <dcterms:modified xsi:type="dcterms:W3CDTF">2018-02-20T16:50:22Z</dcterms:modified>
</cp:coreProperties>
</file>